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</p:sldMasterIdLst>
  <p:notesMasterIdLst>
    <p:notesMasterId r:id="rId26"/>
  </p:notesMasterIdLst>
  <p:handoutMasterIdLst>
    <p:handoutMasterId r:id="rId27"/>
  </p:handoutMasterIdLst>
  <p:sldIdLst>
    <p:sldId id="1092" r:id="rId6"/>
    <p:sldId id="1224" r:id="rId7"/>
    <p:sldId id="1222" r:id="rId8"/>
    <p:sldId id="1220" r:id="rId9"/>
    <p:sldId id="1223" r:id="rId10"/>
    <p:sldId id="1238" r:id="rId11"/>
    <p:sldId id="1229" r:id="rId12"/>
    <p:sldId id="1210" r:id="rId13"/>
    <p:sldId id="1226" r:id="rId14"/>
    <p:sldId id="1230" r:id="rId15"/>
    <p:sldId id="1232" r:id="rId16"/>
    <p:sldId id="1234" r:id="rId17"/>
    <p:sldId id="1233" r:id="rId18"/>
    <p:sldId id="1231" r:id="rId19"/>
    <p:sldId id="1235" r:id="rId20"/>
    <p:sldId id="1236" r:id="rId21"/>
    <p:sldId id="1237" r:id="rId22"/>
    <p:sldId id="1239" r:id="rId23"/>
    <p:sldId id="1240" r:id="rId24"/>
    <p:sldId id="1080" r:id="rId25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322" autoAdjust="0"/>
    <p:restoredTop sz="99306" autoAdjust="0"/>
  </p:normalViewPr>
  <p:slideViewPr>
    <p:cSldViewPr>
      <p:cViewPr varScale="1">
        <p:scale>
          <a:sx n="101" d="100"/>
          <a:sy n="101" d="100"/>
        </p:scale>
        <p:origin x="1422" y="114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581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601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11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845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43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43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64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954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344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730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18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612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19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04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28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1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44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5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27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97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120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1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9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4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19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890627" y="260649"/>
            <a:ext cx="8562967" cy="588299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881297" y="1259661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800" dirty="0" smtClean="0">
                <a:latin typeface="Lucida Sans Unicode" pitchFamily="34" charset="0"/>
              </a:rPr>
              <a:t>MAT203: Linear Algebra</a:t>
            </a:r>
            <a:endParaRPr lang="en-US" altLang="ko-KR" sz="3600" dirty="0">
              <a:latin typeface="Lucida Sans Unicode" pitchFamily="34" charset="0"/>
            </a:endParaRP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>
                <a:latin typeface="Lucida Sans Unicode" pitchFamily="34" charset="0"/>
              </a:rPr>
              <a:t>1</a:t>
            </a:r>
            <a:r>
              <a:rPr lang="en-US" altLang="ko-KR" sz="1600" b="1" dirty="0" smtClean="0">
                <a:latin typeface="Lucida Sans Unicode" pitchFamily="34" charset="0"/>
              </a:rPr>
              <a:t>, 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352600" y="2996952"/>
            <a:ext cx="61724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Gauss’s Method in Solving Linear </a:t>
            </a:r>
            <a:r>
              <a:rPr lang="en-US" altLang="ko-KR" sz="2400" dirty="0" smtClean="0"/>
              <a:t>Systems</a:t>
            </a:r>
            <a:endParaRPr lang="en-US" altLang="ko-KR" sz="1800" b="1" dirty="0" smtClean="0">
              <a:latin typeface="Arial" charset="0"/>
              <a:sym typeface="Wingdings" pitchFamily="2" charset="2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420224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of Linear Equations</a:t>
            </a:r>
            <a:endParaRPr lang="en-US" altLang="ko-KR" sz="1800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638" y="1484313"/>
            <a:ext cx="833913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352600" y="2996952"/>
            <a:ext cx="61724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Gauss’s Method in Solving Linear </a:t>
            </a:r>
            <a:r>
              <a:rPr lang="en-US" altLang="ko-KR" sz="2400" dirty="0" smtClean="0"/>
              <a:t>Systems</a:t>
            </a:r>
            <a:endParaRPr lang="en-US" altLang="ko-KR" sz="1800" b="1" dirty="0" smtClean="0">
              <a:latin typeface="Arial" charset="0"/>
              <a:sym typeface="Wingdings" pitchFamily="2" charset="2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420224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of Linear Equations</a:t>
            </a:r>
            <a:endParaRPr lang="en-US" altLang="ko-KR" sz="1800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6" y="714356"/>
            <a:ext cx="7429552" cy="535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738290" y="2928934"/>
            <a:ext cx="63579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altLang="ko-KR" sz="2800" dirty="0" smtClean="0">
                <a:solidFill>
                  <a:srgbClr val="0000FF"/>
                </a:solidFill>
                <a:latin typeface="Arial" charset="0"/>
              </a:rPr>
              <a:t>Solving a System of Linear Equations</a:t>
            </a:r>
            <a:endParaRPr lang="en-US" altLang="ko-KR" sz="28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420224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Solving a System of Linear Equations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352600" y="2996952"/>
            <a:ext cx="617241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420224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Solving a System of Linear Equations</a:t>
            </a:r>
            <a:endParaRPr lang="en-US" altLang="ko-KR" sz="1800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06" y="1000108"/>
            <a:ext cx="337661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1714488"/>
            <a:ext cx="39751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282" y="3429000"/>
            <a:ext cx="4206875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4438" y="4786322"/>
            <a:ext cx="4254500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669496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Solving a System of Linear Equations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charset="0"/>
              </a:rPr>
              <a:t>: 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Gauss Method (year 1803~1809)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92" y="2276872"/>
            <a:ext cx="832643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6720" y="908720"/>
            <a:ext cx="892974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Nine Chapters on the Art of Calculation @China , 2000 years ago! </a:t>
            </a:r>
            <a:b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</a:b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Han Dynasty (202BC~9AC)</a:t>
            </a:r>
            <a:endParaRPr lang="en-US" altLang="ko-KR" sz="1800" b="1" dirty="0" smtClean="0">
              <a:latin typeface="Arial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669496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without a unique solution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8" y="1000108"/>
            <a:ext cx="2865437" cy="119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08" y="3929066"/>
            <a:ext cx="6340475" cy="142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669496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without a unique solution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2190750"/>
            <a:ext cx="88265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669496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without a unique solution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06" y="785794"/>
            <a:ext cx="7429552" cy="197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2670" y="3303028"/>
            <a:ext cx="7453330" cy="324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669496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without a unique solution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13182"/>
            <a:ext cx="3394336" cy="20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08" y="2859146"/>
            <a:ext cx="4996816" cy="352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620874"/>
            <a:ext cx="259228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94344" y="3573016"/>
            <a:ext cx="3578264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Cramer’s Method:</a:t>
            </a:r>
            <a:b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</a:b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Japanese Discoverer </a:t>
            </a:r>
            <a:r>
              <a:rPr lang="en-US" altLang="ko-KR" sz="1800" b="1" dirty="0" err="1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Takakazu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 Seki (1642~)</a:t>
            </a:r>
            <a:endParaRPr lang="en-US" altLang="ko-KR" sz="1800" b="1" dirty="0" smtClean="0">
              <a:latin typeface="Arial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19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669496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3 Equations and 2 Unknowns, 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Leibniz at 1683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628800"/>
            <a:ext cx="7934043" cy="312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6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632588" y="764704"/>
            <a:ext cx="8929749" cy="45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latin typeface="Arial" charset="0"/>
              </a:rPr>
              <a:t>Real Systems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 Abstract Models</a:t>
            </a: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" y="1916832"/>
            <a:ext cx="8667646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3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632588" y="764704"/>
            <a:ext cx="8929749" cy="45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latin typeface="Arial" charset="0"/>
              </a:rPr>
              <a:t>Real Systems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 Abstract Models</a:t>
            </a: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1" y="1340767"/>
            <a:ext cx="8667646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4250249"/>
            <a:ext cx="8785801" cy="233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6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704528" y="1052949"/>
            <a:ext cx="8929749" cy="45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latin typeface="Arial" charset="0"/>
              </a:rPr>
              <a:t>Real Systems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 Abstract Models</a:t>
            </a: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1" y="1772816"/>
            <a:ext cx="950328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8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704528" y="1298864"/>
            <a:ext cx="8929749" cy="45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latin typeface="Arial" charset="0"/>
              </a:rPr>
              <a:t>Real Systems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 Abstract Models</a:t>
            </a: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25" y="2075530"/>
            <a:ext cx="808047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2" y="3645024"/>
            <a:ext cx="8089279" cy="248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4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488125" y="842264"/>
            <a:ext cx="8929749" cy="45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latin typeface="Arial" charset="0"/>
              </a:rPr>
              <a:t>Real Systems </a:t>
            </a: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 Abstract Models</a:t>
            </a: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5" y="1484784"/>
            <a:ext cx="802319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4383837"/>
            <a:ext cx="7848872" cy="20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4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228855" y="1484784"/>
            <a:ext cx="7704787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b="1" dirty="0" smtClean="0">
                <a:solidFill>
                  <a:srgbClr val="0000FF"/>
                </a:solidFill>
                <a:latin typeface="Arial" charset="0"/>
              </a:rPr>
              <a:t>Modeling Error:  </a:t>
            </a:r>
            <a:endParaRPr lang="en-US" altLang="ko-KR" sz="2400" b="1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Right (Effective) Model or Not :  </a:t>
            </a: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Systems of Linear Equations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 </a:t>
            </a:r>
            <a:endParaRPr lang="en-US" altLang="ko-KR" sz="1800" b="1" dirty="0">
              <a:solidFill>
                <a:srgbClr val="0000FF"/>
              </a:solidFill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Accuracy in Parameterization (Estimation of Parameters)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Representation of Parameters in Computers / Papers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>
              <a:latin typeface="Arial" charset="0"/>
              <a:sym typeface="Wingdings" pitchFamily="2" charset="2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1228855" y="1484784"/>
            <a:ext cx="7704787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b="1" dirty="0" smtClean="0">
                <a:solidFill>
                  <a:srgbClr val="0000FF"/>
                </a:solidFill>
                <a:latin typeface="Arial" charset="0"/>
              </a:rPr>
              <a:t>Solving:  </a:t>
            </a:r>
            <a:r>
              <a:rPr lang="en-US" altLang="ko-KR" sz="2400" b="1" dirty="0" smtClean="0">
                <a:latin typeface="Arial" charset="0"/>
              </a:rPr>
              <a:t>Abstract Models </a:t>
            </a:r>
            <a:r>
              <a:rPr lang="en-US" altLang="ko-KR" sz="2400" b="1" dirty="0">
                <a:latin typeface="Arial" charset="0"/>
                <a:sym typeface="Wingdings" pitchFamily="2" charset="2"/>
              </a:rPr>
              <a:t> </a:t>
            </a:r>
            <a:r>
              <a:rPr lang="en-US" altLang="ko-KR" sz="2400" b="1" dirty="0" smtClean="0">
                <a:latin typeface="Arial" charset="0"/>
                <a:sym typeface="Wingdings" pitchFamily="2" charset="2"/>
              </a:rPr>
              <a:t>Find </a:t>
            </a:r>
            <a:r>
              <a:rPr lang="en-US" altLang="ko-KR" sz="24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Unknowns</a:t>
            </a:r>
            <a:endParaRPr lang="en-US" altLang="ko-KR" sz="2400" b="1" dirty="0">
              <a:solidFill>
                <a:srgbClr val="0000FF"/>
              </a:solidFill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By Hand or using Computers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b="1" dirty="0" smtClean="0">
                <a:latin typeface="Arial" charset="0"/>
                <a:sym typeface="Wingdings" pitchFamily="2" charset="2"/>
              </a:rPr>
              <a:t>Using your own programs or Somebody else’s programs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Accuracy in Solving 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Efficiency in Solving 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800" b="1" dirty="0">
              <a:latin typeface="Arial" charset="0"/>
              <a:sym typeface="Wingdings" pitchFamily="2" charset="2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2095480" y="2928934"/>
            <a:ext cx="48148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6700" indent="-266700"/>
            <a:r>
              <a:rPr lang="en-US" altLang="ko-KR" sz="2800" dirty="0" smtClean="0">
                <a:solidFill>
                  <a:srgbClr val="0000FF"/>
                </a:solidFill>
                <a:latin typeface="Arial" charset="0"/>
              </a:rPr>
              <a:t>Systems of Linear Equations</a:t>
            </a:r>
            <a:endParaRPr lang="en-US" altLang="ko-KR" sz="28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48603"/>
            <a:ext cx="9420224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latin typeface="Arial" charset="0"/>
              </a:rPr>
              <a:t>Systems of Linear Equations</a:t>
            </a:r>
            <a:endParaRPr lang="en-US" altLang="ko-KR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59643</TotalTime>
  <Words>266</Words>
  <Application>Microsoft Office PowerPoint</Application>
  <PresentationFormat>A4 용지(210x297mm)</PresentationFormat>
  <Paragraphs>69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5541</cp:revision>
  <dcterms:created xsi:type="dcterms:W3CDTF">2003-10-06T13:01:17Z</dcterms:created>
  <dcterms:modified xsi:type="dcterms:W3CDTF">2016-08-30T05:34:14Z</dcterms:modified>
</cp:coreProperties>
</file>